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545" r:id="rId2"/>
    <p:sldId id="530" r:id="rId3"/>
    <p:sldId id="523" r:id="rId4"/>
    <p:sldId id="556" r:id="rId5"/>
    <p:sldId id="387" r:id="rId6"/>
    <p:sldId id="558" r:id="rId7"/>
    <p:sldId id="513" r:id="rId8"/>
    <p:sldId id="559" r:id="rId9"/>
    <p:sldId id="446" r:id="rId10"/>
    <p:sldId id="560" r:id="rId11"/>
    <p:sldId id="554" r:id="rId12"/>
    <p:sldId id="561" r:id="rId13"/>
    <p:sldId id="562" r:id="rId14"/>
    <p:sldId id="553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397" autoAdjust="0"/>
    <p:restoredTop sz="86434" autoAdjust="0"/>
  </p:normalViewPr>
  <p:slideViewPr>
    <p:cSldViewPr>
      <p:cViewPr>
        <p:scale>
          <a:sx n="125" d="100"/>
          <a:sy n="125" d="100"/>
        </p:scale>
        <p:origin x="-122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2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24566-82A5-4F5E-B9EC-4F24881BA3B2}" type="datetimeFigureOut">
              <a:rPr lang="it-IT" smtClean="0"/>
              <a:pPr/>
              <a:t>22/04/2021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F0C4E-AEF8-4DF2-8B93-7508041012C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4167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12B013-2088-4217-8B21-03EA6FA4278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12B013-2088-4217-8B21-03EA6FA4278B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12B013-2088-4217-8B21-03EA6FA4278B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12B013-2088-4217-8B21-03EA6FA4278B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12B013-2088-4217-8B21-03EA6FA4278B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12B013-2088-4217-8B21-03EA6FA4278B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12B013-2088-4217-8B21-03EA6FA4278B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12B013-2088-4217-8B21-03EA6FA4278B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12B013-2088-4217-8B21-03EA6FA4278B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12B013-2088-4217-8B21-03EA6FA4278B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12B013-2088-4217-8B21-03EA6FA4278B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35DE1-1867-4A00-A66F-22874A77D96D}" type="datetimeFigureOut">
              <a:rPr lang="it-IT" smtClean="0"/>
              <a:pPr/>
              <a:t>22/04/2021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3E52-D98F-4507-8FDC-385C798937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35DE1-1867-4A00-A66F-22874A77D96D}" type="datetimeFigureOut">
              <a:rPr lang="it-IT" smtClean="0"/>
              <a:pPr/>
              <a:t>22/04/2021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3E52-D98F-4507-8FDC-385C798937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35DE1-1867-4A00-A66F-22874A77D96D}" type="datetimeFigureOut">
              <a:rPr lang="it-IT" smtClean="0"/>
              <a:pPr/>
              <a:t>22/04/2021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3E52-D98F-4507-8FDC-385C798937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35DE1-1867-4A00-A66F-22874A77D96D}" type="datetimeFigureOut">
              <a:rPr lang="it-IT" smtClean="0"/>
              <a:pPr/>
              <a:t>22/04/2021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3E52-D98F-4507-8FDC-385C798937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35DE1-1867-4A00-A66F-22874A77D96D}" type="datetimeFigureOut">
              <a:rPr lang="it-IT" smtClean="0"/>
              <a:pPr/>
              <a:t>22/04/2021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3E52-D98F-4507-8FDC-385C798937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35DE1-1867-4A00-A66F-22874A77D96D}" type="datetimeFigureOut">
              <a:rPr lang="it-IT" smtClean="0"/>
              <a:pPr/>
              <a:t>22/04/2021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3E52-D98F-4507-8FDC-385C798937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35DE1-1867-4A00-A66F-22874A77D96D}" type="datetimeFigureOut">
              <a:rPr lang="it-IT" smtClean="0"/>
              <a:pPr/>
              <a:t>22/04/2021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3E52-D98F-4507-8FDC-385C798937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35DE1-1867-4A00-A66F-22874A77D96D}" type="datetimeFigureOut">
              <a:rPr lang="it-IT" smtClean="0"/>
              <a:pPr/>
              <a:t>22/04/2021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3E52-D98F-4507-8FDC-385C798937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35DE1-1867-4A00-A66F-22874A77D96D}" type="datetimeFigureOut">
              <a:rPr lang="it-IT" smtClean="0"/>
              <a:pPr/>
              <a:t>22/04/2021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3E52-D98F-4507-8FDC-385C798937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35DE1-1867-4A00-A66F-22874A77D96D}" type="datetimeFigureOut">
              <a:rPr lang="it-IT" smtClean="0"/>
              <a:pPr/>
              <a:t>22/04/2021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3E52-D98F-4507-8FDC-385C798937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35DE1-1867-4A00-A66F-22874A77D96D}" type="datetimeFigureOut">
              <a:rPr lang="it-IT" smtClean="0"/>
              <a:pPr/>
              <a:t>22/04/2021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23E52-D98F-4507-8FDC-385C798937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35DE1-1867-4A00-A66F-22874A77D96D}" type="datetimeFigureOut">
              <a:rPr lang="it-IT" smtClean="0"/>
              <a:pPr/>
              <a:t>22/04/2021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23E52-D98F-4507-8FDC-385C7989378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1E538D6C-0DD3-4BE9-849F-FB6CE2A2CEF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1143000" y="838200"/>
            <a:ext cx="7239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800">
                <a:cs typeface="Times New Roman" pitchFamily="18" charset="0"/>
              </a:rPr>
              <a:t/>
            </a:r>
            <a:br>
              <a:rPr lang="it-IT" sz="2800">
                <a:cs typeface="Times New Roman" pitchFamily="18" charset="0"/>
              </a:rPr>
            </a:br>
            <a:endParaRPr lang="it-IT" sz="2800">
              <a:cs typeface="Times New Roman" pitchFamily="18" charset="0"/>
            </a:endParaRP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3790950" y="2909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3" name="Rectangle 13"/>
          <p:cNvSpPr>
            <a:spLocks noChangeArrowheads="1"/>
          </p:cNvSpPr>
          <p:nvPr/>
        </p:nvSpPr>
        <p:spPr bwMode="auto">
          <a:xfrm>
            <a:off x="3943350" y="3000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4" name="Rectangle 15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0" y="56138"/>
            <a:ext cx="9144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4000" b="1" dirty="0" smtClean="0">
              <a:solidFill>
                <a:schemeClr val="bg1"/>
              </a:solidFill>
            </a:endParaRPr>
          </a:p>
          <a:p>
            <a:pPr algn="ctr"/>
            <a:r>
              <a:rPr lang="it-IT" sz="4000" b="1" dirty="0" smtClean="0">
                <a:solidFill>
                  <a:schemeClr val="bg1"/>
                </a:solidFill>
              </a:rPr>
              <a:t>Indagine conoscitiva in materia di innovazione didattica</a:t>
            </a:r>
          </a:p>
          <a:p>
            <a:pPr algn="ctr"/>
            <a:endParaRPr lang="it-IT" sz="4000" b="1" dirty="0" smtClean="0">
              <a:solidFill>
                <a:schemeClr val="bg1"/>
              </a:solidFill>
            </a:endParaRPr>
          </a:p>
          <a:p>
            <a:pPr algn="ctr"/>
            <a:r>
              <a:rPr lang="it-IT" sz="4000" b="1" dirty="0" smtClean="0">
                <a:solidFill>
                  <a:srgbClr val="FFFF00"/>
                </a:solidFill>
              </a:rPr>
              <a:t>Audizione di Gisella Langé</a:t>
            </a:r>
          </a:p>
          <a:p>
            <a:pPr algn="ctr"/>
            <a:r>
              <a:rPr lang="it-IT" sz="4000" b="1" dirty="0" smtClean="0">
                <a:solidFill>
                  <a:schemeClr val="bg1"/>
                </a:solidFill>
              </a:rPr>
              <a:t> Esperta di lingue straniere </a:t>
            </a:r>
          </a:p>
          <a:p>
            <a:pPr algn="ctr"/>
            <a:r>
              <a:rPr lang="it-IT" sz="4000" b="1" dirty="0" smtClean="0">
                <a:solidFill>
                  <a:schemeClr val="bg1"/>
                </a:solidFill>
              </a:rPr>
              <a:t>e internazionalizzazione</a:t>
            </a:r>
          </a:p>
          <a:p>
            <a:pPr algn="ctr"/>
            <a:endParaRPr lang="it-IT" sz="4000" b="1" dirty="0" smtClean="0">
              <a:solidFill>
                <a:schemeClr val="bg1"/>
              </a:solidFill>
            </a:endParaRPr>
          </a:p>
          <a:p>
            <a:pPr algn="ctr"/>
            <a:r>
              <a:rPr lang="it-IT" sz="4000" b="1" dirty="0" smtClean="0">
                <a:solidFill>
                  <a:schemeClr val="bg1"/>
                </a:solidFill>
              </a:rPr>
              <a:t>15 gennaio 2020</a:t>
            </a:r>
          </a:p>
          <a:p>
            <a:pPr algn="ctr"/>
            <a:endParaRPr lang="it-IT" sz="4000" b="1" dirty="0" smtClean="0">
              <a:solidFill>
                <a:schemeClr val="bg1"/>
              </a:solidFill>
            </a:endParaRPr>
          </a:p>
          <a:p>
            <a:pPr algn="ctr"/>
            <a:r>
              <a:rPr lang="it-IT" sz="3600" dirty="0" smtClean="0">
                <a:solidFill>
                  <a:schemeClr val="bg1"/>
                </a:solidFill>
              </a:rPr>
              <a:t>Commissione Cultura - Camera dei Deputati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1E538D6C-0DD3-4BE9-849F-FB6CE2A2CEF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1143000" y="8382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800">
                <a:cs typeface="Times New Roman" pitchFamily="18" charset="0"/>
              </a:rPr>
              <a:t/>
            </a:r>
            <a:br>
              <a:rPr lang="it-IT" sz="2800">
                <a:cs typeface="Times New Roman" pitchFamily="18" charset="0"/>
              </a:rPr>
            </a:br>
            <a:endParaRPr lang="it-IT" sz="2800">
              <a:cs typeface="Times New Roman" pitchFamily="18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8934128" cy="907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179388" algn="ctr">
              <a:defRPr/>
            </a:pPr>
            <a:endParaRPr kumimoji="1" lang="en-GB" sz="24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Alta partecipazione a progetti europei  (</a:t>
            </a:r>
            <a:r>
              <a:rPr kumimoji="1" lang="it-IT" sz="2400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Erasmus+</a:t>
            </a: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, </a:t>
            </a:r>
            <a:r>
              <a:rPr kumimoji="1" lang="it-IT" sz="2400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eTwiniing</a:t>
            </a: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)</a:t>
            </a: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Linee di indirizzo per favorire la mobilità di studenti e docenti </a:t>
            </a: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Percorsi che favoriscono i doppi diplomi: </a:t>
            </a:r>
          </a:p>
          <a:p>
            <a:pPr marL="274638" lvl="2" eaLnBrk="0" hangingPunct="0">
              <a:buFont typeface="Arial" pitchFamily="34" charset="0"/>
              <a:buChar char="•"/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ESABAC (Esame di Stato + </a:t>
            </a:r>
            <a:r>
              <a:rPr kumimoji="1" lang="it-IT" sz="2400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Baccalauréat</a:t>
            </a: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francese) in circa </a:t>
            </a:r>
          </a:p>
          <a:p>
            <a:pPr marL="274638" lvl="2" eaLnBrk="0" hangingPunct="0"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 400 scuole</a:t>
            </a:r>
          </a:p>
          <a:p>
            <a:pPr marL="274638" lvl="2" eaLnBrk="0" hangingPunct="0">
              <a:buFont typeface="Arial" pitchFamily="34" charset="0"/>
              <a:buChar char="•"/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Cambridge IGCSE  (</a:t>
            </a:r>
            <a:r>
              <a:rPr kumimoji="1" lang="en-US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International General Certificate of </a:t>
            </a:r>
          </a:p>
          <a:p>
            <a:pPr marL="274638" lvl="2" eaLnBrk="0" hangingPunct="0">
              <a:defRPr/>
            </a:pPr>
            <a:r>
              <a:rPr kumimoji="1" lang="en-US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  Secondary Education) in circa 300 </a:t>
            </a:r>
            <a:r>
              <a:rPr kumimoji="1" lang="en-US" sz="2400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scuole</a:t>
            </a: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Riconoscimento grazie al Progetto internazionale “</a:t>
            </a:r>
            <a:r>
              <a:rPr kumimoji="1" lang="it-IT" sz="2400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Certilingua</a:t>
            </a: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” a studenti  che hanno conseguito due certificazioni linguistiche di livello B2 (o superiore), frequentato Moduli CLIL e partecipato ad un progetto interculturale</a:t>
            </a: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</a:t>
            </a: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3790950" y="2909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3" name="Rectangle 13"/>
          <p:cNvSpPr>
            <a:spLocks noChangeArrowheads="1"/>
          </p:cNvSpPr>
          <p:nvPr/>
        </p:nvSpPr>
        <p:spPr bwMode="auto">
          <a:xfrm>
            <a:off x="3943350" y="3000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4" name="Rectangle 15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3347864" y="6309320"/>
            <a:ext cx="17566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Gisella Langé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342900" lvl="2" indent="-342900"/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342900" lvl="2" indent="-342900" algn="ctr">
              <a:buNone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342900" lvl="2" indent="-342900" algn="ctr">
              <a:buNone/>
            </a:pPr>
            <a:r>
              <a:rPr kumimoji="1" lang="it-IT" sz="32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5. Criticità e possibili soluzioni</a:t>
            </a:r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3779912" y="5733256"/>
            <a:ext cx="1733039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it-IT" dirty="0" smtClean="0">
              <a:solidFill>
                <a:schemeClr val="bg1"/>
              </a:solidFill>
            </a:endParaRPr>
          </a:p>
          <a:p>
            <a:r>
              <a:rPr lang="it-IT" sz="1600" dirty="0" smtClean="0">
                <a:solidFill>
                  <a:schemeClr val="bg1"/>
                </a:solidFill>
              </a:rPr>
              <a:t>Gisella Langé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1E538D6C-0DD3-4BE9-849F-FB6CE2A2CEF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1143000" y="8382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800">
                <a:cs typeface="Times New Roman" pitchFamily="18" charset="0"/>
              </a:rPr>
              <a:t/>
            </a:r>
            <a:br>
              <a:rPr lang="it-IT" sz="2800">
                <a:cs typeface="Times New Roman" pitchFamily="18" charset="0"/>
              </a:rPr>
            </a:br>
            <a:endParaRPr lang="it-IT" sz="2800">
              <a:cs typeface="Times New Roman" pitchFamily="18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79512" y="188640"/>
            <a:ext cx="8964488" cy="981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Implementaziome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della recente "Raccomandazione del Consiglio del 22 maggio 2019 su un approccio globale all'insegnamento e all'apprendimento delle lingue” </a:t>
            </a:r>
          </a:p>
          <a:p>
            <a:pPr lvl="0"/>
            <a:endParaRPr lang="it-IT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Definizione di "Profilo" e piano formazione lingue per docenti della scuola dell'infanzia</a:t>
            </a:r>
          </a:p>
          <a:p>
            <a:pPr lvl="0"/>
            <a:endParaRPr lang="it-IT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Superamento della fase transitoria per la metodologia CLIL con azioni formative nazionali continue e non sporadiche  </a:t>
            </a:r>
          </a:p>
          <a:p>
            <a:pPr lvl="0"/>
            <a:endParaRPr lang="it-IT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Promozione di progetti di cooperazione internazionale e di mobilità di docenti all'estero </a:t>
            </a:r>
          </a:p>
          <a:p>
            <a:pPr lvl="0"/>
            <a:endParaRPr lang="it-IT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Potenziamento delle competenze linguistiche e 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metodologico-didattiche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dei docenti  sia di lingue straniere sia di discipline non linguistiche soprattutto a partire dalla scuola primaria con  piani nazionali (es. Legge per stanziamento di finanziamenti per due o tre grandi emergenze oltre alle lingue)</a:t>
            </a: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</a:t>
            </a: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3790950" y="2909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3" name="Rectangle 13"/>
          <p:cNvSpPr>
            <a:spLocks noChangeArrowheads="1"/>
          </p:cNvSpPr>
          <p:nvPr/>
        </p:nvSpPr>
        <p:spPr bwMode="auto">
          <a:xfrm>
            <a:off x="3943350" y="3000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4" name="Rectangle 15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7164288" y="6309320"/>
            <a:ext cx="17566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Gisella Langé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8229600" cy="1152128"/>
          </a:xfrm>
        </p:spPr>
        <p:txBody>
          <a:bodyPr>
            <a:noAutofit/>
          </a:bodyPr>
          <a:lstStyle/>
          <a:p>
            <a:r>
              <a:rPr lang="it-IT" sz="6600" dirty="0" smtClean="0">
                <a:solidFill>
                  <a:schemeClr val="bg1"/>
                </a:solidFill>
              </a:rPr>
              <a:t/>
            </a:r>
            <a:br>
              <a:rPr lang="it-IT" sz="6600" dirty="0" smtClean="0">
                <a:solidFill>
                  <a:schemeClr val="bg1"/>
                </a:solidFill>
              </a:rPr>
            </a:br>
            <a:r>
              <a:rPr lang="it-IT" sz="5400" dirty="0" smtClean="0">
                <a:solidFill>
                  <a:schemeClr val="bg1"/>
                </a:solidFill>
              </a:rPr>
              <a:t>una scadenza da non </a:t>
            </a:r>
            <a:r>
              <a:rPr lang="it-IT" sz="5400" dirty="0" err="1" smtClean="0">
                <a:solidFill>
                  <a:schemeClr val="bg1"/>
                </a:solidFill>
              </a:rPr>
              <a:t>dimenticare…</a:t>
            </a:r>
            <a:r>
              <a:rPr lang="it-IT" sz="6600" dirty="0" smtClean="0">
                <a:solidFill>
                  <a:schemeClr val="bg1"/>
                </a:solidFill>
              </a:rPr>
              <a:t/>
            </a:r>
            <a:br>
              <a:rPr lang="it-IT" sz="6600" dirty="0" smtClean="0">
                <a:solidFill>
                  <a:schemeClr val="bg1"/>
                </a:solidFill>
              </a:rPr>
            </a:br>
            <a:r>
              <a:rPr lang="it-IT" sz="6600" dirty="0" smtClean="0">
                <a:solidFill>
                  <a:schemeClr val="bg1"/>
                </a:solidFill>
              </a:rPr>
              <a:t/>
            </a:r>
            <a:br>
              <a:rPr lang="it-IT" sz="6600" dirty="0" smtClean="0">
                <a:solidFill>
                  <a:schemeClr val="bg1"/>
                </a:solidFill>
              </a:rPr>
            </a:br>
            <a:r>
              <a:rPr lang="it-IT" sz="6600" dirty="0" smtClean="0">
                <a:solidFill>
                  <a:srgbClr val="FFFF00"/>
                </a:solidFill>
              </a:rPr>
              <a:t>OCSE / PISA 2024</a:t>
            </a:r>
            <a:endParaRPr lang="it-IT" sz="6600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3861048"/>
            <a:ext cx="8229600" cy="208823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it-IT" sz="54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it-IT" sz="5400" dirty="0" smtClean="0">
                <a:solidFill>
                  <a:schemeClr val="bg1"/>
                </a:solidFill>
              </a:rPr>
              <a:t>Prima rilevazione su competenze linguistiche</a:t>
            </a:r>
            <a:endParaRPr lang="it-IT" sz="5400" dirty="0">
              <a:solidFill>
                <a:schemeClr val="bg1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 smtClean="0">
                <a:solidFill>
                  <a:schemeClr val="bg1"/>
                </a:solidFill>
              </a:rPr>
              <a:t>Gisella Langé 2020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2" name="Picture 6" descr="4759535970 a0d6f918df b Thank You For Your Atten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984776" cy="6918070"/>
          </a:xfrm>
          <a:prstGeom prst="rect">
            <a:avLst/>
          </a:prstGeom>
          <a:noFill/>
        </p:spPr>
      </p:pic>
      <p:sp>
        <p:nvSpPr>
          <p:cNvPr id="3" name="Rettangolo 2"/>
          <p:cNvSpPr/>
          <p:nvPr/>
        </p:nvSpPr>
        <p:spPr>
          <a:xfrm>
            <a:off x="3635896" y="6093296"/>
            <a:ext cx="53415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b="1" dirty="0" smtClean="0">
                <a:solidFill>
                  <a:srgbClr val="FF0000"/>
                </a:solidFill>
              </a:rPr>
              <a:t>gisella.lange@istruzione.it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241119" y="260648"/>
            <a:ext cx="27363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12000" dirty="0" smtClean="0">
                <a:solidFill>
                  <a:srgbClr val="FF0000"/>
                </a:solidFill>
              </a:rPr>
              <a:t>شكر</a:t>
            </a:r>
            <a:r>
              <a:rPr lang="it-IT" sz="9600" dirty="0" smtClean="0">
                <a:solidFill>
                  <a:srgbClr val="FF0000"/>
                </a:solidFill>
                <a:latin typeface="Arabic Typesetting"/>
                <a:cs typeface="Arabic Typesetting"/>
              </a:rPr>
              <a:t>ا</a:t>
            </a:r>
            <a:endParaRPr lang="it-IT" sz="9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298064" y="2073622"/>
            <a:ext cx="33734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5400" b="1" dirty="0" err="1" smtClean="0">
                <a:cs typeface="Arabic Typesetting"/>
              </a:rPr>
              <a:t>Dhanyavad</a:t>
            </a:r>
            <a:endParaRPr lang="it-IT" sz="5400" b="1" dirty="0"/>
          </a:p>
        </p:txBody>
      </p:sp>
      <p:sp>
        <p:nvSpPr>
          <p:cNvPr id="6" name="Rettangolo 5"/>
          <p:cNvSpPr/>
          <p:nvPr/>
        </p:nvSpPr>
        <p:spPr>
          <a:xfrm>
            <a:off x="7266563" y="4315162"/>
            <a:ext cx="187743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it-IT" sz="6600" b="1" dirty="0" smtClean="0">
                <a:solidFill>
                  <a:srgbClr val="FF0000"/>
                </a:solidFill>
              </a:rPr>
              <a:t>谢谢</a:t>
            </a:r>
            <a:endParaRPr lang="it-IT" sz="6600" b="1" dirty="0">
              <a:solidFill>
                <a:srgbClr val="FF00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831715" y="2996952"/>
            <a:ext cx="28696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z-Cyrl-AZ" sz="6000" b="1" dirty="0" smtClean="0">
                <a:solidFill>
                  <a:srgbClr val="FF0000"/>
                </a:solidFill>
              </a:rPr>
              <a:t>спасибо</a:t>
            </a:r>
            <a:endParaRPr lang="it-IT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1E538D6C-0DD3-4BE9-849F-FB6CE2A2CEF8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1143000" y="838200"/>
            <a:ext cx="7239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800">
                <a:cs typeface="Times New Roman" pitchFamily="18" charset="0"/>
              </a:rPr>
              <a:t/>
            </a:r>
            <a:br>
              <a:rPr lang="it-IT" sz="2800">
                <a:cs typeface="Times New Roman" pitchFamily="18" charset="0"/>
              </a:rPr>
            </a:br>
            <a:endParaRPr lang="it-IT" sz="2800">
              <a:cs typeface="Times New Roman" pitchFamily="18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8934128" cy="68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179388" algn="ctr">
              <a:defRPr/>
            </a:pPr>
            <a:endParaRPr kumimoji="1" lang="en-GB" sz="20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indent="-179388" algn="ctr" eaLnBrk="0" hangingPunct="0">
              <a:defRPr/>
            </a:pPr>
            <a:r>
              <a:rPr lang="en-US" sz="4000" b="1" dirty="0" err="1" smtClean="0">
                <a:solidFill>
                  <a:schemeClr val="bg1"/>
                </a:solidFill>
              </a:rPr>
              <a:t>Punti</a:t>
            </a:r>
            <a:r>
              <a:rPr lang="en-US" sz="4000" b="1" dirty="0" smtClean="0">
                <a:solidFill>
                  <a:schemeClr val="bg1"/>
                </a:solidFill>
              </a:rPr>
              <a:t>  da  </a:t>
            </a:r>
            <a:r>
              <a:rPr lang="en-US" sz="4000" b="1" dirty="0" err="1" smtClean="0">
                <a:solidFill>
                  <a:schemeClr val="bg1"/>
                </a:solidFill>
              </a:rPr>
              <a:t>trattare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indent="-179388" algn="ctr" eaLnBrk="0" hangingPunct="0">
              <a:defRPr/>
            </a:pPr>
            <a:endParaRPr lang="en-US" sz="4000" b="1" dirty="0" smtClean="0">
              <a:solidFill>
                <a:schemeClr val="bg1"/>
              </a:solidFill>
            </a:endParaRPr>
          </a:p>
          <a:p>
            <a:pPr marL="1249362" lvl="2" indent="-514350" eaLnBrk="0" hangingPunct="0">
              <a:buAutoNum type="arabicPeriod"/>
              <a:defRPr/>
            </a:pPr>
            <a:r>
              <a:rPr kumimoji="1" lang="it-IT" sz="32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Il contesto </a:t>
            </a:r>
            <a:r>
              <a:rPr kumimoji="1" lang="it-IT" sz="3200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legislativo-normativo</a:t>
            </a: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r>
              <a:rPr kumimoji="1" lang="it-IT" sz="32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2. La metodologia CLIL </a:t>
            </a: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r>
              <a:rPr kumimoji="1" lang="it-IT" sz="32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3. La formazione in servizio dei docenti</a:t>
            </a: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r>
              <a:rPr kumimoji="1" lang="it-IT" sz="32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4. L’internazionalizzazione delle scuole</a:t>
            </a: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r>
              <a:rPr kumimoji="1" lang="it-IT" sz="32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5. Criticità e possibili soluzioni</a:t>
            </a: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endParaRPr kumimoji="1" lang="en-GB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3790950" y="2909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3" name="Rectangle 13"/>
          <p:cNvSpPr>
            <a:spLocks noChangeArrowheads="1"/>
          </p:cNvSpPr>
          <p:nvPr/>
        </p:nvSpPr>
        <p:spPr bwMode="auto">
          <a:xfrm>
            <a:off x="3943350" y="3000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4" name="Rectangle 15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3491880" y="6237312"/>
            <a:ext cx="17330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Gisella Langé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1E538D6C-0DD3-4BE9-849F-FB6CE2A2CEF8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1143000" y="838200"/>
            <a:ext cx="7239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800">
                <a:cs typeface="Times New Roman" pitchFamily="18" charset="0"/>
              </a:rPr>
              <a:t/>
            </a:r>
            <a:br>
              <a:rPr lang="it-IT" sz="2800">
                <a:cs typeface="Times New Roman" pitchFamily="18" charset="0"/>
              </a:rPr>
            </a:br>
            <a:endParaRPr lang="it-IT" sz="2800">
              <a:cs typeface="Times New Roman" pitchFamily="18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61256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179388" algn="ctr">
              <a:defRPr/>
            </a:pPr>
            <a:endParaRPr kumimoji="1" lang="en-GB" sz="20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indent="-179388" algn="ctr">
              <a:defRPr/>
            </a:pPr>
            <a:endParaRPr kumimoji="1" lang="en-GB" sz="3200" dirty="0">
              <a:solidFill>
                <a:srgbClr val="000066"/>
              </a:solidFill>
              <a:cs typeface="Times New Roman" pitchFamily="18" charset="0"/>
            </a:endParaRPr>
          </a:p>
          <a:p>
            <a:pPr indent="-179388" algn="ctr" eaLnBrk="0" hangingPunct="0">
              <a:defRPr/>
            </a:pPr>
            <a:endParaRPr kumimoji="1" lang="en-GB" sz="3200" b="1" dirty="0">
              <a:solidFill>
                <a:srgbClr val="000066"/>
              </a:solidFill>
              <a:cs typeface="Times New Roman" pitchFamily="18" charset="0"/>
            </a:endParaRPr>
          </a:p>
          <a:p>
            <a:pPr indent="-179388" algn="ctr" eaLnBrk="0" hangingPunct="0">
              <a:defRPr/>
            </a:pPr>
            <a:endParaRPr kumimoji="1" lang="en-GB" sz="3200" b="1" dirty="0">
              <a:solidFill>
                <a:srgbClr val="000066"/>
              </a:solidFill>
              <a:cs typeface="Times New Roman" pitchFamily="18" charset="0"/>
            </a:endParaRPr>
          </a:p>
          <a:p>
            <a:pPr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1249362" lvl="2" indent="-514350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1249362" lvl="2" indent="-514350" eaLnBrk="0" hangingPunct="0">
              <a:defRPr/>
            </a:pPr>
            <a:r>
              <a:rPr kumimoji="1" lang="it-IT" sz="32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  1. Il contesto </a:t>
            </a:r>
            <a:r>
              <a:rPr kumimoji="1" lang="it-IT" sz="3200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legislativo-normativo</a:t>
            </a: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1249362" lvl="2" indent="-514350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3790950" y="2909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3" name="Rectangle 13"/>
          <p:cNvSpPr>
            <a:spLocks noChangeArrowheads="1"/>
          </p:cNvSpPr>
          <p:nvPr/>
        </p:nvSpPr>
        <p:spPr bwMode="auto">
          <a:xfrm>
            <a:off x="3943350" y="3000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4" name="Rectangle 15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3707904" y="6093296"/>
            <a:ext cx="17330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Gisella Langé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1E538D6C-0DD3-4BE9-849F-FB6CE2A2CEF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1143000" y="838200"/>
            <a:ext cx="7239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800">
                <a:cs typeface="Times New Roman" pitchFamily="18" charset="0"/>
              </a:rPr>
              <a:t/>
            </a:r>
            <a:br>
              <a:rPr lang="it-IT" sz="2800">
                <a:cs typeface="Times New Roman" pitchFamily="18" charset="0"/>
              </a:rPr>
            </a:br>
            <a:endParaRPr lang="it-IT" sz="2800">
              <a:cs typeface="Times New Roman" pitchFamily="18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8934128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179388" algn="ctr">
              <a:defRPr/>
            </a:pPr>
            <a:endParaRPr kumimoji="1" lang="en-GB" sz="20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indent="-179388" algn="ctr" eaLnBrk="0" hangingPunct="0">
              <a:defRPr/>
            </a:pPr>
            <a:endParaRPr lang="en-US" sz="4000" b="1" dirty="0" smtClean="0">
              <a:solidFill>
                <a:schemeClr val="bg1"/>
              </a:solidFill>
            </a:endParaRP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endParaRPr kumimoji="1" lang="en-GB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3790950" y="2909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3" name="Rectangle 13"/>
          <p:cNvSpPr>
            <a:spLocks noChangeArrowheads="1"/>
          </p:cNvSpPr>
          <p:nvPr/>
        </p:nvSpPr>
        <p:spPr bwMode="auto">
          <a:xfrm>
            <a:off x="3943350" y="3000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4" name="Rectangle 15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179512" y="0"/>
            <a:ext cx="8964488" cy="914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Regolamenti e Indicazioni Nazionali per  il primo ciclo e per i Licei e Linee guida per Istituti Tecnici e Professionali hanno introdotto i livelli (A1-A2, B1-B2, C1-C2) del </a:t>
            </a:r>
            <a:r>
              <a:rPr kumimoji="1" lang="it-IT" sz="2400" i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Quadro Comune Europeo di Riferimento per le lingue </a:t>
            </a: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del Consiglio d’Europa</a:t>
            </a:r>
          </a:p>
          <a:p>
            <a:pPr>
              <a:buFont typeface="Arial" pitchFamily="34" charset="0"/>
              <a:buChar char="•"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Inglese presente dalla classe prima della scuola primaria all'ultimo anno della scuola secondaria di secondo grado (13 anni in totale)</a:t>
            </a:r>
          </a:p>
          <a:p>
            <a:pPr>
              <a:buFont typeface="Arial" pitchFamily="34" charset="0"/>
              <a:buChar char="•"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Una seconda lingua straniera è obbligatoria nella scuola secondaria di primo grado (3 anni in totale)</a:t>
            </a:r>
          </a:p>
          <a:p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Alcuni indirizzi di istruzione di secondo grado prevedono l'offerta di due o tre lingue straniere </a:t>
            </a:r>
          </a:p>
          <a:p>
            <a:pPr>
              <a:buFont typeface="Arial" pitchFamily="34" charset="0"/>
              <a:buChar char="•"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0"/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Le lingue straniere curricolari delle scuole secondarie di 2°  grado sono: inglese, francese, spagnolo, tedesco, cinese, russo, arabo, giapponese, sloveno, albanese.                 </a:t>
            </a: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 </a:t>
            </a:r>
            <a:r>
              <a:rPr lang="it-IT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Gisella Langé 2020</a:t>
            </a:r>
            <a:endParaRPr kumimoji="1" lang="it-IT" sz="16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r>
              <a:rPr kumimoji="1" lang="it-IT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</a:t>
            </a:r>
            <a:endParaRPr lang="it-IT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Gisella Langé 2020</a:t>
            </a:r>
          </a:p>
          <a:p>
            <a:pPr>
              <a:buFont typeface="Arial" pitchFamily="34" charset="0"/>
              <a:buChar char="•"/>
            </a:pPr>
            <a:endParaRPr kumimoji="1" lang="it-IT" sz="28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691680" y="5580727"/>
            <a:ext cx="92890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it-IT" sz="32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1E538D6C-0DD3-4BE9-849F-FB6CE2A2CEF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1143000" y="838200"/>
            <a:ext cx="7239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800">
                <a:cs typeface="Times New Roman" pitchFamily="18" charset="0"/>
              </a:rPr>
              <a:t/>
            </a:r>
            <a:br>
              <a:rPr lang="it-IT" sz="2800">
                <a:cs typeface="Times New Roman" pitchFamily="18" charset="0"/>
              </a:rPr>
            </a:br>
            <a:endParaRPr lang="it-IT" sz="2800">
              <a:cs typeface="Times New Roman" pitchFamily="18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893412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179388" algn="ctr">
              <a:defRPr/>
            </a:pPr>
            <a:endParaRPr kumimoji="1" lang="en-GB" sz="20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indent="-179388" algn="ctr">
              <a:defRPr/>
            </a:pPr>
            <a:endParaRPr kumimoji="1" lang="en-GB" sz="3200" dirty="0">
              <a:solidFill>
                <a:srgbClr val="000066"/>
              </a:solidFill>
              <a:cs typeface="Times New Roman" pitchFamily="18" charset="0"/>
            </a:endParaRPr>
          </a:p>
          <a:p>
            <a:pPr indent="-179388" algn="ctr" eaLnBrk="0" hangingPunct="0">
              <a:defRPr/>
            </a:pPr>
            <a:endParaRPr kumimoji="1" lang="en-GB" sz="3200" b="1" dirty="0">
              <a:solidFill>
                <a:srgbClr val="000066"/>
              </a:solidFill>
              <a:cs typeface="Times New Roman" pitchFamily="18" charset="0"/>
            </a:endParaRPr>
          </a:p>
          <a:p>
            <a:pPr indent="-179388" algn="ctr" eaLnBrk="0" hangingPunct="0">
              <a:defRPr/>
            </a:pPr>
            <a:endParaRPr kumimoji="1" lang="en-GB" sz="3200" b="1" dirty="0">
              <a:solidFill>
                <a:srgbClr val="000066"/>
              </a:solidFill>
              <a:cs typeface="Times New Roman" pitchFamily="18" charset="0"/>
            </a:endParaRPr>
          </a:p>
          <a:p>
            <a:pPr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1249362" lvl="2" indent="-514350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algn="ctr" eaLnBrk="0" hangingPunct="0">
              <a:defRPr/>
            </a:pPr>
            <a:r>
              <a:rPr kumimoji="1" lang="it-IT" sz="32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2. La metodologia CLIL </a:t>
            </a:r>
          </a:p>
          <a:p>
            <a:pPr marL="1249362" lvl="2" indent="-514350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3790950" y="2909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3" name="Rectangle 13"/>
          <p:cNvSpPr>
            <a:spLocks noChangeArrowheads="1"/>
          </p:cNvSpPr>
          <p:nvPr/>
        </p:nvSpPr>
        <p:spPr bwMode="auto">
          <a:xfrm>
            <a:off x="3943350" y="3000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4" name="Rectangle 15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4283968" y="6093296"/>
            <a:ext cx="17566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Gisella Langé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1E538D6C-0DD3-4BE9-849F-FB6CE2A2CEF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1143000" y="8382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800">
                <a:cs typeface="Times New Roman" pitchFamily="18" charset="0"/>
              </a:rPr>
              <a:t/>
            </a:r>
            <a:br>
              <a:rPr lang="it-IT" sz="2800">
                <a:cs typeface="Times New Roman" pitchFamily="18" charset="0"/>
              </a:rPr>
            </a:br>
            <a:endParaRPr lang="it-IT" sz="2800">
              <a:cs typeface="Times New Roman" pitchFamily="18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8934128" cy="981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179388" algn="ctr">
              <a:defRPr/>
            </a:pPr>
            <a:endParaRPr kumimoji="1" lang="en-GB" sz="24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4638" lvl="2" eaLnBrk="0" hangingPunct="0"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CLIL  (Content and Language Integrated Learning): insegnamento di contenuti/discipline in lingua straniera introdotto nei Licei e gli Istituti Tecnici in modo obbligatorio a partire dal 2014/15</a:t>
            </a: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Il docente CLIL è un docente di discipline non linguistiche</a:t>
            </a: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Metodologia fortemente innovativa che richiede ai docenti:</a:t>
            </a:r>
          </a:p>
          <a:p>
            <a:pPr marL="274638" lvl="2" eaLnBrk="0" hangingPunct="0">
              <a:buFont typeface="Arial" pitchFamily="34" charset="0"/>
              <a:buChar char="•"/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alte competenze sia linguistiche sia </a:t>
            </a:r>
            <a:r>
              <a:rPr kumimoji="1" lang="it-IT" sz="2400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metodologico-didattiche</a:t>
            </a: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buFont typeface="Arial" pitchFamily="34" charset="0"/>
              <a:buChar char="•"/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capacità di lavoro collaborativo</a:t>
            </a:r>
          </a:p>
          <a:p>
            <a:pPr marL="274638" lvl="2" eaLnBrk="0" hangingPunct="0">
              <a:buFont typeface="Arial" pitchFamily="34" charset="0"/>
              <a:buChar char="•"/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utilizzo delle nuove tecnologie</a:t>
            </a: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CLIL presente in tutti i gradi di scuola</a:t>
            </a: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Scelta CLIL dell’Italia vede un forte riconoscimento da parte dell’Unione Europea</a:t>
            </a: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</a:t>
            </a: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3790950" y="2909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3" name="Rectangle 13"/>
          <p:cNvSpPr>
            <a:spLocks noChangeArrowheads="1"/>
          </p:cNvSpPr>
          <p:nvPr/>
        </p:nvSpPr>
        <p:spPr bwMode="auto">
          <a:xfrm>
            <a:off x="3943350" y="3000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4" name="Rectangle 15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3347864" y="6309320"/>
            <a:ext cx="17566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Gisella Langé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1E538D6C-0DD3-4BE9-849F-FB6CE2A2CEF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1143000" y="838200"/>
            <a:ext cx="7239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800">
                <a:cs typeface="Times New Roman" pitchFamily="18" charset="0"/>
              </a:rPr>
              <a:t/>
            </a:r>
            <a:br>
              <a:rPr lang="it-IT" sz="2800">
                <a:cs typeface="Times New Roman" pitchFamily="18" charset="0"/>
              </a:rPr>
            </a:br>
            <a:endParaRPr lang="it-IT" sz="2800">
              <a:cs typeface="Times New Roman" pitchFamily="18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323528" y="0"/>
            <a:ext cx="861060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-179388" algn="ctr">
              <a:defRPr/>
            </a:pPr>
            <a:endParaRPr kumimoji="1" lang="en-GB" sz="20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indent="-179388" algn="ctr">
              <a:defRPr/>
            </a:pPr>
            <a:endParaRPr kumimoji="1" lang="en-GB" sz="3200" dirty="0">
              <a:solidFill>
                <a:srgbClr val="000066"/>
              </a:solidFill>
              <a:cs typeface="Times New Roman" pitchFamily="18" charset="0"/>
            </a:endParaRPr>
          </a:p>
          <a:p>
            <a:pPr indent="-179388" algn="ctr" eaLnBrk="0" hangingPunct="0">
              <a:defRPr/>
            </a:pPr>
            <a:endParaRPr kumimoji="1" lang="en-GB" sz="3200" b="1" dirty="0">
              <a:solidFill>
                <a:srgbClr val="000066"/>
              </a:solidFill>
              <a:cs typeface="Times New Roman" pitchFamily="18" charset="0"/>
            </a:endParaRPr>
          </a:p>
          <a:p>
            <a:pPr indent="-179388" algn="ctr" eaLnBrk="0" hangingPunct="0">
              <a:defRPr/>
            </a:pPr>
            <a:endParaRPr kumimoji="1" lang="en-GB" sz="3200" b="1" dirty="0">
              <a:solidFill>
                <a:srgbClr val="000066"/>
              </a:solidFill>
              <a:cs typeface="Times New Roman" pitchFamily="18" charset="0"/>
            </a:endParaRPr>
          </a:p>
          <a:p>
            <a:pPr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r>
              <a:rPr kumimoji="1" lang="it-IT" sz="32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3. La formazione in servizio dei docenti </a:t>
            </a:r>
            <a:endParaRPr kumimoji="1" lang="en-GB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3790950" y="2909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3" name="Rectangle 13"/>
          <p:cNvSpPr>
            <a:spLocks noChangeArrowheads="1"/>
          </p:cNvSpPr>
          <p:nvPr/>
        </p:nvSpPr>
        <p:spPr bwMode="auto">
          <a:xfrm>
            <a:off x="3943350" y="3000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4" name="Rectangle 15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3995936" y="6237312"/>
            <a:ext cx="17566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Gisella Langé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1E538D6C-0DD3-4BE9-849F-FB6CE2A2CEF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1143000" y="8382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800">
                <a:cs typeface="Times New Roman" pitchFamily="18" charset="0"/>
              </a:rPr>
              <a:t/>
            </a:r>
            <a:br>
              <a:rPr lang="it-IT" sz="2800">
                <a:cs typeface="Times New Roman" pitchFamily="18" charset="0"/>
              </a:rPr>
            </a:br>
            <a:endParaRPr lang="it-IT" sz="2800">
              <a:cs typeface="Times New Roman" pitchFamily="18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8934128" cy="10187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179388" algn="ctr">
              <a:defRPr/>
            </a:pPr>
            <a:endParaRPr kumimoji="1" lang="en-GB" sz="24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4638" lvl="2" eaLnBrk="0" hangingPunct="0"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Un Decreto Direttoriale del 16 Aprile 2012 ha previsto per i docenti CLIL  un corso di perfezionamento di 20 CFU realizzato da strutture universitarie </a:t>
            </a: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Vari corsi linguistici e </a:t>
            </a:r>
            <a:r>
              <a:rPr kumimoji="1" lang="it-IT" sz="2400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metodologico-didattici</a:t>
            </a: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hanno portato circa 4000 docenti a completare i percorsi di 20 CFU </a:t>
            </a: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Sporadicità di corsi per lo sviluppo professionale del docente CLIL  e carenza di corsi per docenti di lingue straniere </a:t>
            </a: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Necessità di formazione di docenti CLIL per tutti i gradi al fine di  ampliare l'offerta formativa attraverso contenuti veicolati in lingua straniera</a:t>
            </a: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Necessità di potenziamento delle competenze </a:t>
            </a:r>
            <a:r>
              <a:rPr kumimoji="1" lang="it-IT" sz="2400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linguistico-metodologiche</a:t>
            </a: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dei docenti soprattutto delle scuole primarie e delle scuole secondarie di primo grado</a:t>
            </a: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endParaRPr kumimoji="1" lang="it-IT" sz="24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marL="274638" lvl="2" eaLnBrk="0" hangingPunct="0">
              <a:defRPr/>
            </a:pPr>
            <a:r>
              <a:rPr kumimoji="1" lang="it-IT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</a:t>
            </a: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3790950" y="2909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3" name="Rectangle 13"/>
          <p:cNvSpPr>
            <a:spLocks noChangeArrowheads="1"/>
          </p:cNvSpPr>
          <p:nvPr/>
        </p:nvSpPr>
        <p:spPr bwMode="auto">
          <a:xfrm>
            <a:off x="3943350" y="3000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4" name="Rectangle 15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7387365" y="6309320"/>
            <a:ext cx="17566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Gisella Langé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1E538D6C-0DD3-4BE9-849F-FB6CE2A2CEF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1143000" y="838200"/>
            <a:ext cx="7239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800">
                <a:cs typeface="Times New Roman" pitchFamily="18" charset="0"/>
              </a:rPr>
              <a:t/>
            </a:r>
            <a:br>
              <a:rPr lang="it-IT" sz="2800">
                <a:cs typeface="Times New Roman" pitchFamily="18" charset="0"/>
              </a:rPr>
            </a:br>
            <a:endParaRPr lang="it-IT" sz="2800">
              <a:cs typeface="Times New Roman" pitchFamily="18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323528" y="0"/>
            <a:ext cx="861060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-179388" algn="ctr">
              <a:defRPr/>
            </a:pPr>
            <a:endParaRPr kumimoji="1" lang="en-GB" sz="20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indent="-179388" algn="ctr">
              <a:defRPr/>
            </a:pPr>
            <a:endParaRPr kumimoji="1" lang="en-GB" sz="3200" dirty="0">
              <a:solidFill>
                <a:srgbClr val="000066"/>
              </a:solidFill>
              <a:cs typeface="Times New Roman" pitchFamily="18" charset="0"/>
            </a:endParaRPr>
          </a:p>
          <a:p>
            <a:pPr indent="-179388" algn="ctr" eaLnBrk="0" hangingPunct="0">
              <a:defRPr/>
            </a:pPr>
            <a:endParaRPr kumimoji="1" lang="en-GB" sz="3200" b="1" dirty="0">
              <a:solidFill>
                <a:srgbClr val="000066"/>
              </a:solidFill>
              <a:cs typeface="Times New Roman" pitchFamily="18" charset="0"/>
            </a:endParaRPr>
          </a:p>
          <a:p>
            <a:pPr indent="-179388" algn="ctr" eaLnBrk="0" hangingPunct="0">
              <a:defRPr/>
            </a:pPr>
            <a:endParaRPr kumimoji="1" lang="en-GB" sz="3200" b="1" dirty="0">
              <a:solidFill>
                <a:srgbClr val="000066"/>
              </a:solidFill>
              <a:cs typeface="Times New Roman" pitchFamily="18" charset="0"/>
            </a:endParaRPr>
          </a:p>
          <a:p>
            <a:pPr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endParaRPr kumimoji="1" lang="it-IT" sz="3200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lvl="2" indent="-179388" eaLnBrk="0" hangingPunct="0">
              <a:defRPr/>
            </a:pPr>
            <a:r>
              <a:rPr kumimoji="1" lang="it-IT" sz="32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4. L’internazionalizzazione delle scuole</a:t>
            </a: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3790950" y="2909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3" name="Rectangle 13"/>
          <p:cNvSpPr>
            <a:spLocks noChangeArrowheads="1"/>
          </p:cNvSpPr>
          <p:nvPr/>
        </p:nvSpPr>
        <p:spPr bwMode="auto">
          <a:xfrm>
            <a:off x="3943350" y="3000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4" name="Rectangle 15"/>
          <p:cNvSpPr>
            <a:spLocks noChangeArrowheads="1"/>
          </p:cNvSpPr>
          <p:nvPr/>
        </p:nvSpPr>
        <p:spPr bwMode="auto">
          <a:xfrm>
            <a:off x="384810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3779912" y="6165304"/>
            <a:ext cx="17566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Gisella Langé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2230</TotalTime>
  <Words>686</Words>
  <Application>Microsoft Office PowerPoint</Application>
  <PresentationFormat>Presentazione su schermo (4:3)</PresentationFormat>
  <Paragraphs>205</Paragraphs>
  <Slides>14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una scadenza da non dimenticare…  OCSE / PISA 2024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Gisella</dc:creator>
  <cp:lastModifiedBy>alessandraantonini</cp:lastModifiedBy>
  <cp:revision>268</cp:revision>
  <dcterms:created xsi:type="dcterms:W3CDTF">2016-02-08T13:23:21Z</dcterms:created>
  <dcterms:modified xsi:type="dcterms:W3CDTF">2021-04-22T05:54:41Z</dcterms:modified>
</cp:coreProperties>
</file>